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en-US" b="1" dirty="0" err="1" smtClean="0">
                <a:solidFill>
                  <a:srgbClr val="002060"/>
                </a:solidFill>
                <a:latin typeface="Aharoni" pitchFamily="2" charset="-79"/>
                <a:cs typeface="Aharoni" pitchFamily="2" charset="-79"/>
              </a:rPr>
              <a:t>Krishi</a:t>
            </a:r>
            <a:r>
              <a:rPr lang="en-US" b="1" dirty="0" smtClean="0">
                <a:solidFill>
                  <a:srgbClr val="002060"/>
                </a:solidFill>
                <a:latin typeface="Aharoni" pitchFamily="2" charset="-79"/>
                <a:cs typeface="Aharoni" pitchFamily="2" charset="-79"/>
              </a:rPr>
              <a:t> Darshan </a:t>
            </a:r>
            <a:r>
              <a:rPr lang="en-US" b="1" dirty="0" smtClean="0">
                <a:solidFill>
                  <a:srgbClr val="C00000"/>
                </a:solidFill>
                <a:latin typeface="Baskerville Old Face" pitchFamily="18" charset="0"/>
              </a:rPr>
              <a:t/>
            </a:r>
            <a:br>
              <a:rPr lang="en-US" b="1" dirty="0" smtClean="0">
                <a:solidFill>
                  <a:srgbClr val="C00000"/>
                </a:solidFill>
                <a:latin typeface="Baskerville Old Face" pitchFamily="18" charset="0"/>
              </a:rPr>
            </a:br>
            <a:r>
              <a:rPr lang="en-US" sz="3200" b="1" dirty="0" smtClean="0">
                <a:latin typeface="Angsana New" pitchFamily="18" charset="-34"/>
                <a:cs typeface="Angsana New" pitchFamily="18" charset="-34"/>
              </a:rPr>
              <a:t>(PPT 1) (Unit III)</a:t>
            </a:r>
            <a:endParaRPr lang="en-IN" sz="3200" b="1" dirty="0">
              <a:latin typeface="Angsana New" pitchFamily="18" charset="-34"/>
              <a:cs typeface="Angsana New" pitchFamily="18" charset="-34"/>
            </a:endParaRPr>
          </a:p>
        </p:txBody>
      </p:sp>
      <p:sp>
        <p:nvSpPr>
          <p:cNvPr id="3" name="Subtitle 2"/>
          <p:cNvSpPr>
            <a:spLocks noGrp="1"/>
          </p:cNvSpPr>
          <p:nvPr>
            <p:ph type="subTitle" idx="1"/>
          </p:nvPr>
        </p:nvSpPr>
        <p:spPr/>
        <p:style>
          <a:lnRef idx="2">
            <a:schemeClr val="accent2"/>
          </a:lnRef>
          <a:fillRef idx="1">
            <a:schemeClr val="lt1"/>
          </a:fillRef>
          <a:effectRef idx="0">
            <a:schemeClr val="accent2"/>
          </a:effectRef>
          <a:fontRef idx="minor">
            <a:schemeClr val="dk1"/>
          </a:fontRef>
        </p:style>
        <p:txBody>
          <a:bodyPr>
            <a:noAutofit/>
          </a:bodyPr>
          <a:lstStyle/>
          <a:p>
            <a:r>
              <a:rPr lang="en-US" sz="2800" b="1" dirty="0" smtClean="0">
                <a:solidFill>
                  <a:srgbClr val="002060"/>
                </a:solidFill>
                <a:latin typeface="Arabic Typesetting" pitchFamily="66" charset="-78"/>
                <a:cs typeface="Arabic Typesetting" pitchFamily="66" charset="-78"/>
              </a:rPr>
              <a:t>Paper: Development Communication</a:t>
            </a:r>
            <a:br>
              <a:rPr lang="en-US" sz="2800" b="1" dirty="0" smtClean="0">
                <a:solidFill>
                  <a:srgbClr val="002060"/>
                </a:solidFill>
                <a:latin typeface="Arabic Typesetting" pitchFamily="66" charset="-78"/>
                <a:cs typeface="Arabic Typesetting" pitchFamily="66" charset="-78"/>
              </a:rPr>
            </a:br>
            <a:r>
              <a:rPr lang="en-US" sz="2800" b="1" dirty="0" smtClean="0">
                <a:solidFill>
                  <a:srgbClr val="002060"/>
                </a:solidFill>
                <a:latin typeface="Arabic Typesetting" pitchFamily="66" charset="-78"/>
                <a:cs typeface="Arabic Typesetting" pitchFamily="66" charset="-78"/>
              </a:rPr>
              <a:t>Course: BJMC, Semester: II</a:t>
            </a:r>
            <a:br>
              <a:rPr lang="en-US" sz="2800" b="1" dirty="0" smtClean="0">
                <a:solidFill>
                  <a:srgbClr val="002060"/>
                </a:solidFill>
                <a:latin typeface="Arabic Typesetting" pitchFamily="66" charset="-78"/>
                <a:cs typeface="Arabic Typesetting" pitchFamily="66" charset="-78"/>
              </a:rPr>
            </a:br>
            <a:r>
              <a:rPr lang="en-US" sz="2800" b="1" dirty="0" smtClean="0">
                <a:solidFill>
                  <a:srgbClr val="002060"/>
                </a:solidFill>
                <a:latin typeface="Arabic Typesetting" pitchFamily="66" charset="-78"/>
                <a:cs typeface="Arabic Typesetting" pitchFamily="66" charset="-78"/>
              </a:rPr>
              <a:t>Institution: DSPMU, Ranchi</a:t>
            </a:r>
            <a:br>
              <a:rPr lang="en-US" sz="2800" b="1" dirty="0" smtClean="0">
                <a:solidFill>
                  <a:srgbClr val="002060"/>
                </a:solidFill>
                <a:latin typeface="Arabic Typesetting" pitchFamily="66" charset="-78"/>
                <a:cs typeface="Arabic Typesetting" pitchFamily="66" charset="-78"/>
              </a:rPr>
            </a:br>
            <a:r>
              <a:rPr lang="en-US" sz="2800" b="1" dirty="0" smtClean="0">
                <a:solidFill>
                  <a:srgbClr val="002060"/>
                </a:solidFill>
                <a:latin typeface="Arabic Typesetting" pitchFamily="66" charset="-78"/>
                <a:cs typeface="Arabic Typesetting" pitchFamily="66" charset="-78"/>
              </a:rPr>
              <a:t>Teacher: Sumedha Chaudhury</a:t>
            </a:r>
            <a:endParaRPr lang="en-IN" sz="2800" b="1" dirty="0" smtClean="0">
              <a:solidFill>
                <a:srgbClr val="002060"/>
              </a:solidFill>
              <a:latin typeface="Arabic Typesetting" pitchFamily="66" charset="-78"/>
              <a:cs typeface="Arabic Typesetting" pitchFamily="66" charset="-78"/>
            </a:endParaRPr>
          </a:p>
          <a:p>
            <a:endParaRPr lang="en-IN" sz="2800"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u="sng" dirty="0" smtClean="0">
                <a:latin typeface="Arial Rounded MT Bold" pitchFamily="34" charset="0"/>
              </a:rPr>
              <a:t>KRISHI DARSHAN</a:t>
            </a:r>
            <a:endParaRPr lang="en-IN" u="sng" dirty="0">
              <a:latin typeface="Arial Rounded MT Bold" pitchFamily="34"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just">
              <a:buNone/>
            </a:pPr>
            <a:r>
              <a:rPr lang="en-IN" dirty="0" smtClean="0"/>
              <a:t>     </a:t>
            </a:r>
            <a:r>
              <a:rPr lang="en-IN" sz="3400" dirty="0" smtClean="0">
                <a:latin typeface="Times New Roman" pitchFamily="18" charset="0"/>
                <a:cs typeface="Times New Roman" pitchFamily="18" charset="0"/>
              </a:rPr>
              <a:t>In </a:t>
            </a:r>
            <a:r>
              <a:rPr lang="en-IN" sz="3400" dirty="0" smtClean="0">
                <a:latin typeface="Times New Roman" pitchFamily="18" charset="0"/>
                <a:cs typeface="Times New Roman" pitchFamily="18" charset="0"/>
              </a:rPr>
              <a:t>India, most of the people live in rural areas and dependent on agriculture. Agriculture is the backbone of Indian </a:t>
            </a:r>
            <a:r>
              <a:rPr lang="en-IN" sz="3400" dirty="0" smtClean="0">
                <a:latin typeface="Times New Roman" pitchFamily="18" charset="0"/>
                <a:cs typeface="Times New Roman" pitchFamily="18" charset="0"/>
              </a:rPr>
              <a:t>economy. </a:t>
            </a:r>
          </a:p>
          <a:p>
            <a:pPr algn="just">
              <a:buNone/>
            </a:pPr>
            <a:r>
              <a:rPr lang="en-IN" sz="3400" dirty="0" smtClean="0">
                <a:latin typeface="Times New Roman" pitchFamily="18" charset="0"/>
                <a:cs typeface="Times New Roman" pitchFamily="18" charset="0"/>
              </a:rPr>
              <a:t> </a:t>
            </a:r>
            <a:r>
              <a:rPr lang="en-IN" sz="3400" dirty="0" smtClean="0">
                <a:latin typeface="Times New Roman" pitchFamily="18" charset="0"/>
                <a:cs typeface="Times New Roman" pitchFamily="18" charset="0"/>
              </a:rPr>
              <a:t>    Mass </a:t>
            </a:r>
            <a:r>
              <a:rPr lang="en-IN" sz="3400" dirty="0" smtClean="0">
                <a:latin typeface="Times New Roman" pitchFamily="18" charset="0"/>
                <a:cs typeface="Times New Roman" pitchFamily="18" charset="0"/>
              </a:rPr>
              <a:t>media are channels of communication which disseminate the information to the large number of people at the same time. </a:t>
            </a:r>
            <a:endParaRPr lang="en-IN" sz="3400" dirty="0" smtClean="0">
              <a:latin typeface="Times New Roman" pitchFamily="18" charset="0"/>
              <a:cs typeface="Times New Roman" pitchFamily="18" charset="0"/>
            </a:endParaRPr>
          </a:p>
          <a:p>
            <a:pPr algn="just">
              <a:buNone/>
            </a:pPr>
            <a:r>
              <a:rPr lang="en-IN" sz="3400" dirty="0" smtClean="0">
                <a:latin typeface="Times New Roman" pitchFamily="18" charset="0"/>
                <a:cs typeface="Times New Roman" pitchFamily="18" charset="0"/>
              </a:rPr>
              <a:t> </a:t>
            </a:r>
            <a:r>
              <a:rPr lang="en-IN" sz="3400" dirty="0" smtClean="0">
                <a:latin typeface="Times New Roman" pitchFamily="18" charset="0"/>
                <a:cs typeface="Times New Roman" pitchFamily="18" charset="0"/>
              </a:rPr>
              <a:t>   Television </a:t>
            </a:r>
            <a:r>
              <a:rPr lang="en-IN" sz="3400" dirty="0" smtClean="0">
                <a:latin typeface="Times New Roman" pitchFamily="18" charset="0"/>
                <a:cs typeface="Times New Roman" pitchFamily="18" charset="0"/>
              </a:rPr>
              <a:t>is very popular medium of communication in India. Television is also influencing the agriculture by its large network. Agricultural information is disseminated to the farmers through </a:t>
            </a:r>
            <a:r>
              <a:rPr lang="en-IN" sz="3400" dirty="0" err="1" smtClean="0">
                <a:latin typeface="Times New Roman" pitchFamily="18" charset="0"/>
                <a:cs typeface="Times New Roman" pitchFamily="18" charset="0"/>
              </a:rPr>
              <a:t>Krishi</a:t>
            </a:r>
            <a:r>
              <a:rPr lang="en-IN" sz="3400" dirty="0" smtClean="0">
                <a:latin typeface="Times New Roman" pitchFamily="18" charset="0"/>
                <a:cs typeface="Times New Roman" pitchFamily="18" charset="0"/>
              </a:rPr>
              <a:t> Darshan programme. </a:t>
            </a:r>
            <a:r>
              <a:rPr lang="en-IN" sz="3400" dirty="0" smtClean="0">
                <a:latin typeface="Times New Roman" pitchFamily="18" charset="0"/>
                <a:cs typeface="Times New Roman" pitchFamily="18" charset="0"/>
              </a:rPr>
              <a:t>Television </a:t>
            </a:r>
            <a:r>
              <a:rPr lang="en-IN" sz="3400" dirty="0" smtClean="0">
                <a:latin typeface="Times New Roman" pitchFamily="18" charset="0"/>
                <a:cs typeface="Times New Roman" pitchFamily="18" charset="0"/>
              </a:rPr>
              <a:t>has a great appeal to common person. </a:t>
            </a:r>
            <a:endParaRPr lang="en-IN" sz="3400" dirty="0" smtClean="0">
              <a:latin typeface="Times New Roman" pitchFamily="18" charset="0"/>
              <a:cs typeface="Times New Roman" pitchFamily="18" charset="0"/>
            </a:endParaRPr>
          </a:p>
          <a:p>
            <a:pPr algn="just">
              <a:buNone/>
            </a:pPr>
            <a:r>
              <a:rPr lang="en-IN" sz="3400" dirty="0" smtClean="0">
                <a:latin typeface="Times New Roman" pitchFamily="18" charset="0"/>
                <a:cs typeface="Times New Roman" pitchFamily="18" charset="0"/>
              </a:rPr>
              <a:t> </a:t>
            </a:r>
            <a:r>
              <a:rPr lang="en-IN" sz="3400" dirty="0" smtClean="0">
                <a:latin typeface="Times New Roman" pitchFamily="18" charset="0"/>
                <a:cs typeface="Times New Roman" pitchFamily="18" charset="0"/>
              </a:rPr>
              <a:t>    For </a:t>
            </a:r>
            <a:r>
              <a:rPr lang="en-IN" sz="3400" dirty="0" smtClean="0">
                <a:latin typeface="Times New Roman" pitchFamily="18" charset="0"/>
                <a:cs typeface="Times New Roman" pitchFamily="18" charset="0"/>
              </a:rPr>
              <a:t>such reason, television is used in a planned manner so that it can motivate the people to participate in developmental </a:t>
            </a:r>
            <a:r>
              <a:rPr lang="en-IN" sz="3400" dirty="0" smtClean="0">
                <a:latin typeface="Times New Roman" pitchFamily="18" charset="0"/>
                <a:cs typeface="Times New Roman" pitchFamily="18" charset="0"/>
              </a:rPr>
              <a:t>programmes. </a:t>
            </a:r>
            <a:endParaRPr lang="en-IN" sz="3400" dirty="0">
              <a:latin typeface="Times New Roman" pitchFamily="18" charset="0"/>
              <a:cs typeface="Times New Roman" pitchFamily="18" charset="0"/>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algn="just">
              <a:buNone/>
            </a:pPr>
            <a:r>
              <a:rPr lang="en-US" sz="2000" dirty="0" smtClean="0"/>
              <a:t> </a:t>
            </a:r>
            <a:r>
              <a:rPr lang="en-IN" sz="2000" dirty="0" smtClean="0"/>
              <a:t> </a:t>
            </a:r>
            <a:r>
              <a:rPr lang="en-IN" sz="2000" dirty="0" smtClean="0"/>
              <a:t>    </a:t>
            </a:r>
            <a:r>
              <a:rPr lang="en-IN" sz="2000" dirty="0" smtClean="0">
                <a:latin typeface="Times New Roman" pitchFamily="18" charset="0"/>
                <a:cs typeface="Times New Roman" pitchFamily="18" charset="0"/>
              </a:rPr>
              <a:t>Feature</a:t>
            </a:r>
            <a:r>
              <a:rPr lang="en-IN" sz="2000" dirty="0" smtClean="0">
                <a:latin typeface="Times New Roman" pitchFamily="18" charset="0"/>
                <a:cs typeface="Times New Roman" pitchFamily="18" charset="0"/>
              </a:rPr>
              <a:t>, documentaries or development campaigns should be telecast in such a way that it creates interest and influence the people of all </a:t>
            </a:r>
            <a:r>
              <a:rPr lang="en-IN" sz="2000" dirty="0" smtClean="0">
                <a:latin typeface="Times New Roman" pitchFamily="18" charset="0"/>
                <a:cs typeface="Times New Roman" pitchFamily="18" charset="0"/>
              </a:rPr>
              <a:t>ages. </a:t>
            </a:r>
          </a:p>
          <a:p>
            <a:pPr algn="just">
              <a:buNone/>
            </a:pPr>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    Television </a:t>
            </a:r>
            <a:r>
              <a:rPr lang="en-IN" sz="2000" dirty="0" smtClean="0">
                <a:latin typeface="Times New Roman" pitchFamily="18" charset="0"/>
                <a:cs typeface="Times New Roman" pitchFamily="18" charset="0"/>
              </a:rPr>
              <a:t>telecast lots of agriculture </a:t>
            </a:r>
            <a:r>
              <a:rPr lang="en-IN" sz="2000" dirty="0" smtClean="0">
                <a:latin typeface="Times New Roman" pitchFamily="18" charset="0"/>
                <a:cs typeface="Times New Roman" pitchFamily="18" charset="0"/>
              </a:rPr>
              <a:t>programmes </a:t>
            </a:r>
            <a:r>
              <a:rPr lang="en-IN" sz="2000" dirty="0" smtClean="0">
                <a:latin typeface="Times New Roman" pitchFamily="18" charset="0"/>
                <a:cs typeface="Times New Roman" pitchFamily="18" charset="0"/>
              </a:rPr>
              <a:t>for the rural communities in their local languages. Television producers invite agriculture experts for more suggestions on new techniques, methods of sowing, ploughing, harvesting and seeds for crop. </a:t>
            </a:r>
            <a:r>
              <a:rPr lang="en-IN" sz="2000" b="1" dirty="0" smtClean="0">
                <a:solidFill>
                  <a:srgbClr val="FF0000"/>
                </a:solidFill>
                <a:latin typeface="Times New Roman" pitchFamily="18" charset="0"/>
                <a:cs typeface="Times New Roman" pitchFamily="18" charset="0"/>
              </a:rPr>
              <a:t>‘</a:t>
            </a:r>
            <a:r>
              <a:rPr lang="en-IN" sz="2000" b="1" dirty="0" err="1" smtClean="0">
                <a:solidFill>
                  <a:srgbClr val="FF0000"/>
                </a:solidFill>
                <a:latin typeface="Times New Roman" pitchFamily="18" charset="0"/>
                <a:cs typeface="Times New Roman" pitchFamily="18" charset="0"/>
              </a:rPr>
              <a:t>Krishi</a:t>
            </a:r>
            <a:r>
              <a:rPr lang="en-IN" sz="2000" b="1" dirty="0" smtClean="0">
                <a:solidFill>
                  <a:srgbClr val="FF0000"/>
                </a:solidFill>
                <a:latin typeface="Times New Roman" pitchFamily="18" charset="0"/>
                <a:cs typeface="Times New Roman" pitchFamily="18" charset="0"/>
              </a:rPr>
              <a:t> Darshan’ </a:t>
            </a:r>
            <a:r>
              <a:rPr lang="en-IN" sz="2000" b="1" dirty="0" smtClean="0">
                <a:solidFill>
                  <a:srgbClr val="FF0000"/>
                </a:solidFill>
                <a:latin typeface="Times New Roman" pitchFamily="18" charset="0"/>
                <a:cs typeface="Times New Roman" pitchFamily="18" charset="0"/>
              </a:rPr>
              <a:t>increases the upliftment of agriculture society up to the 75 per cent. </a:t>
            </a:r>
            <a:endParaRPr lang="en-IN" sz="2000" b="1" dirty="0" smtClean="0">
              <a:solidFill>
                <a:srgbClr val="FF0000"/>
              </a:solidFill>
              <a:latin typeface="Times New Roman" pitchFamily="18" charset="0"/>
              <a:cs typeface="Times New Roman" pitchFamily="18" charset="0"/>
            </a:endParaRPr>
          </a:p>
          <a:p>
            <a:pPr algn="just">
              <a:buNone/>
            </a:pPr>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Krishi</a:t>
            </a:r>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Darshan provides the basic information and solves the queries of remote agrarians regarding the agriculture, horticulture, animal </a:t>
            </a:r>
            <a:r>
              <a:rPr lang="en-IN" sz="2000" dirty="0" smtClean="0">
                <a:latin typeface="Times New Roman" pitchFamily="18" charset="0"/>
                <a:cs typeface="Times New Roman" pitchFamily="18" charset="0"/>
              </a:rPr>
              <a:t>husbandry. </a:t>
            </a:r>
          </a:p>
          <a:p>
            <a:pPr algn="just">
              <a:buNone/>
            </a:pPr>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    The </a:t>
            </a:r>
            <a:r>
              <a:rPr lang="en-IN" sz="2000" dirty="0" smtClean="0">
                <a:latin typeface="Times New Roman" pitchFamily="18" charset="0"/>
                <a:cs typeface="Times New Roman" pitchFamily="18" charset="0"/>
              </a:rPr>
              <a:t>aim of the </a:t>
            </a:r>
            <a:r>
              <a:rPr lang="en-IN" sz="2000" dirty="0" smtClean="0">
                <a:latin typeface="Times New Roman" pitchFamily="18" charset="0"/>
                <a:cs typeface="Times New Roman" pitchFamily="18" charset="0"/>
              </a:rPr>
              <a:t>programme </a:t>
            </a:r>
            <a:r>
              <a:rPr lang="en-IN" sz="2000" dirty="0" smtClean="0">
                <a:latin typeface="Times New Roman" pitchFamily="18" charset="0"/>
                <a:cs typeface="Times New Roman" pitchFamily="18" charset="0"/>
              </a:rPr>
              <a:t>is to disseminate agricultural information to the rural, farming </a:t>
            </a:r>
            <a:r>
              <a:rPr lang="en-IN" sz="2000" dirty="0" smtClean="0">
                <a:latin typeface="Times New Roman" pitchFamily="18" charset="0"/>
                <a:cs typeface="Times New Roman" pitchFamily="18" charset="0"/>
              </a:rPr>
              <a:t>audience. </a:t>
            </a:r>
          </a:p>
          <a:p>
            <a:pPr algn="just">
              <a:buNone/>
            </a:pPr>
            <a:r>
              <a:rPr lang="en-IN" sz="2000"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     It </a:t>
            </a:r>
            <a:r>
              <a:rPr lang="en-IN" sz="2000" dirty="0" smtClean="0">
                <a:latin typeface="Times New Roman" pitchFamily="18" charset="0"/>
                <a:cs typeface="Times New Roman" pitchFamily="18" charset="0"/>
              </a:rPr>
              <a:t>is the longest running </a:t>
            </a:r>
            <a:r>
              <a:rPr lang="en-IN" sz="2000" dirty="0" smtClean="0">
                <a:latin typeface="Times New Roman" pitchFamily="18" charset="0"/>
                <a:cs typeface="Times New Roman" pitchFamily="18" charset="0"/>
              </a:rPr>
              <a:t>programme </a:t>
            </a:r>
            <a:r>
              <a:rPr lang="en-IN" sz="2000" dirty="0" smtClean="0">
                <a:latin typeface="Times New Roman" pitchFamily="18" charset="0"/>
                <a:cs typeface="Times New Roman" pitchFamily="18" charset="0"/>
              </a:rPr>
              <a:t>in the Indian television history with the cooperation of Ministry of Agriculture</a:t>
            </a:r>
            <a:r>
              <a:rPr lang="en-IN" sz="2000" dirty="0" smtClean="0">
                <a:latin typeface="Times New Roman" pitchFamily="18" charset="0"/>
                <a:cs typeface="Times New Roman" pitchFamily="18" charset="0"/>
              </a:rPr>
              <a:t>, Government of India. </a:t>
            </a:r>
            <a:endParaRPr lang="en-IN" sz="2000" dirty="0">
              <a:latin typeface="Times New Roman" pitchFamily="18" charset="0"/>
              <a:cs typeface="Times New Roman" pitchFamily="18" charset="0"/>
            </a:endParaRP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b="1" dirty="0" smtClean="0">
                <a:solidFill>
                  <a:schemeClr val="accent5">
                    <a:lumMod val="50000"/>
                  </a:schemeClr>
                </a:solidFill>
                <a:latin typeface="Arial Rounded MT Bold" pitchFamily="34" charset="0"/>
              </a:rPr>
              <a:t>HISTORY OF KRISHI DARSHAN</a:t>
            </a:r>
            <a:endParaRPr lang="en-IN" b="1" dirty="0">
              <a:solidFill>
                <a:schemeClr val="accent5">
                  <a:lumMod val="50000"/>
                </a:schemeClr>
              </a:solidFill>
              <a:latin typeface="Arial Rounded MT Bold" pitchFamily="34" charset="0"/>
            </a:endParaRPr>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algn="just">
              <a:buNone/>
            </a:pPr>
            <a:r>
              <a:rPr lang="en-IN" dirty="0" smtClean="0"/>
              <a:t>   </a:t>
            </a:r>
            <a:r>
              <a:rPr lang="en-IN" sz="2800" dirty="0" smtClean="0">
                <a:latin typeface="Times New Roman" pitchFamily="18" charset="0"/>
                <a:cs typeface="Times New Roman" pitchFamily="18" charset="0"/>
              </a:rPr>
              <a:t>The </a:t>
            </a:r>
            <a:r>
              <a:rPr lang="en-IN" sz="2800" dirty="0" smtClean="0">
                <a:latin typeface="Times New Roman" pitchFamily="18" charset="0"/>
                <a:cs typeface="Times New Roman" pitchFamily="18" charset="0"/>
              </a:rPr>
              <a:t>project named </a:t>
            </a:r>
            <a:r>
              <a:rPr lang="en-IN" sz="2800" dirty="0" err="1" smtClean="0">
                <a:latin typeface="Times New Roman" pitchFamily="18" charset="0"/>
                <a:cs typeface="Times New Roman" pitchFamily="18" charset="0"/>
              </a:rPr>
              <a:t>Krishi</a:t>
            </a:r>
            <a:r>
              <a:rPr lang="en-IN" sz="2800" dirty="0" smtClean="0">
                <a:latin typeface="Times New Roman" pitchFamily="18" charset="0"/>
                <a:cs typeface="Times New Roman" pitchFamily="18" charset="0"/>
              </a:rPr>
              <a:t> Darshan was initiated on January </a:t>
            </a:r>
            <a:r>
              <a:rPr lang="en-IN" sz="2800" dirty="0" smtClean="0">
                <a:latin typeface="Times New Roman" pitchFamily="18" charset="0"/>
                <a:cs typeface="Times New Roman" pitchFamily="18" charset="0"/>
              </a:rPr>
              <a:t>26, </a:t>
            </a:r>
            <a:r>
              <a:rPr lang="en-IN" sz="2800" dirty="0" smtClean="0">
                <a:latin typeface="Times New Roman" pitchFamily="18" charset="0"/>
                <a:cs typeface="Times New Roman" pitchFamily="18" charset="0"/>
              </a:rPr>
              <a:t>1966 for communicating agricultural information to the farmers on experimental basis for the 80-selected village of the union territory of Delhi through community viewing of television and further discussions among themselves experiments were successful and that there was substantial gain in the information regarding agricultural practices.</a:t>
            </a:r>
            <a:endParaRPr lang="en-IN" sz="2800" dirty="0">
              <a:latin typeface="Times New Roman" pitchFamily="18" charset="0"/>
              <a:cs typeface="Times New Roman" pitchFamily="18" charset="0"/>
            </a:endParaRP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algn="just">
              <a:buNone/>
            </a:pPr>
            <a:r>
              <a:rPr lang="en-US" dirty="0" smtClean="0"/>
              <a:t>   </a:t>
            </a:r>
            <a:r>
              <a:rPr lang="en-IN" sz="2800" dirty="0" smtClean="0">
                <a:latin typeface="Times New Roman" pitchFamily="18" charset="0"/>
                <a:cs typeface="Times New Roman" pitchFamily="18" charset="0"/>
              </a:rPr>
              <a:t>The PM </a:t>
            </a:r>
            <a:r>
              <a:rPr lang="en-IN" sz="2800" dirty="0" smtClean="0">
                <a:latin typeface="Times New Roman" pitchFamily="18" charset="0"/>
                <a:cs typeface="Times New Roman" pitchFamily="18" charset="0"/>
              </a:rPr>
              <a:t>of India inaugurated the new programme of television entitled </a:t>
            </a:r>
            <a:r>
              <a:rPr lang="en-IN" sz="2800" dirty="0" smtClean="0">
                <a:latin typeface="Times New Roman" pitchFamily="18" charset="0"/>
                <a:cs typeface="Times New Roman" pitchFamily="18" charset="0"/>
              </a:rPr>
              <a:t>‘</a:t>
            </a:r>
            <a:r>
              <a:rPr lang="en-IN" sz="2800" dirty="0" err="1" smtClean="0">
                <a:latin typeface="Times New Roman" pitchFamily="18" charset="0"/>
                <a:cs typeface="Times New Roman" pitchFamily="18" charset="0"/>
              </a:rPr>
              <a:t>Krishi</a:t>
            </a:r>
            <a:r>
              <a:rPr lang="en-IN" sz="2800"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Darshan</a:t>
            </a:r>
            <a:r>
              <a:rPr lang="en-IN" sz="2800"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on an experimental basis on the </a:t>
            </a:r>
            <a:r>
              <a:rPr lang="en-IN" sz="2800" dirty="0" smtClean="0">
                <a:latin typeface="Times New Roman" pitchFamily="18" charset="0"/>
                <a:cs typeface="Times New Roman" pitchFamily="18" charset="0"/>
              </a:rPr>
              <a:t>26,January </a:t>
            </a:r>
            <a:r>
              <a:rPr lang="en-IN" sz="2800" dirty="0" smtClean="0">
                <a:latin typeface="Times New Roman" pitchFamily="18" charset="0"/>
                <a:cs typeface="Times New Roman" pitchFamily="18" charset="0"/>
              </a:rPr>
              <a:t>1967</a:t>
            </a:r>
            <a:r>
              <a:rPr lang="en-IN" sz="2800" dirty="0" smtClean="0">
                <a:latin typeface="Times New Roman" pitchFamily="18" charset="0"/>
                <a:cs typeface="Times New Roman" pitchFamily="18" charset="0"/>
              </a:rPr>
              <a:t>.</a:t>
            </a:r>
          </a:p>
          <a:p>
            <a:pPr algn="just">
              <a:buNone/>
            </a:pPr>
            <a:r>
              <a:rPr lang="en-IN" sz="2800"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   The </a:t>
            </a:r>
            <a:r>
              <a:rPr lang="en-IN" sz="2800" dirty="0" smtClean="0">
                <a:latin typeface="Times New Roman" pitchFamily="18" charset="0"/>
                <a:cs typeface="Times New Roman" pitchFamily="18" charset="0"/>
              </a:rPr>
              <a:t>main o</a:t>
            </a:r>
            <a:r>
              <a:rPr lang="en-IN" sz="2800" dirty="0" smtClean="0">
                <a:latin typeface="Times New Roman" pitchFamily="18" charset="0"/>
                <a:cs typeface="Times New Roman" pitchFamily="18" charset="0"/>
              </a:rPr>
              <a:t>bjectives </a:t>
            </a:r>
            <a:r>
              <a:rPr lang="en-IN" sz="2800" dirty="0" smtClean="0">
                <a:latin typeface="Times New Roman" pitchFamily="18" charset="0"/>
                <a:cs typeface="Times New Roman" pitchFamily="18" charset="0"/>
              </a:rPr>
              <a:t>of the project were to communicate the latest scientific know how do farmers to assess the effectiveness of TV as a medium in bringing about changes in the field of agriculture</a:t>
            </a:r>
            <a:r>
              <a:rPr lang="en-IN" sz="2800" dirty="0" smtClean="0">
                <a:latin typeface="Times New Roman" pitchFamily="18" charset="0"/>
                <a:cs typeface="Times New Roman" pitchFamily="18" charset="0"/>
              </a:rPr>
              <a:t>.</a:t>
            </a:r>
          </a:p>
          <a:p>
            <a:pPr algn="just">
              <a:buNone/>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endParaRPr lang="en-IN" sz="2800" dirty="0">
              <a:latin typeface="Times New Roman" pitchFamily="18" charset="0"/>
              <a:cs typeface="Times New Roman" pitchFamily="18" charset="0"/>
            </a:endParaRPr>
          </a:p>
        </p:txBody>
      </p:sp>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92500" lnSpcReduction="10000"/>
          </a:bodyPr>
          <a:lstStyle/>
          <a:p>
            <a:pPr algn="just">
              <a:buNone/>
            </a:pPr>
            <a:r>
              <a:rPr lang="en-US" dirty="0" smtClean="0"/>
              <a:t>   </a:t>
            </a:r>
            <a:r>
              <a:rPr lang="en-IN" sz="2400" dirty="0" smtClean="0">
                <a:latin typeface="Times New Roman" pitchFamily="18" charset="0"/>
                <a:cs typeface="Times New Roman" pitchFamily="18" charset="0"/>
              </a:rPr>
              <a:t>The </a:t>
            </a:r>
            <a:r>
              <a:rPr lang="en-IN" sz="2400" dirty="0" smtClean="0">
                <a:latin typeface="Times New Roman" pitchFamily="18" charset="0"/>
                <a:cs typeface="Times New Roman" pitchFamily="18" charset="0"/>
              </a:rPr>
              <a:t>Scheme also envisaged providing 30 minutes of regional agricultural programme five days a week, back to back with, “</a:t>
            </a:r>
            <a:r>
              <a:rPr lang="en-IN" sz="2400" dirty="0" err="1" smtClean="0">
                <a:latin typeface="Times New Roman" pitchFamily="18" charset="0"/>
                <a:cs typeface="Times New Roman" pitchFamily="18" charset="0"/>
              </a:rPr>
              <a:t>Krishi</a:t>
            </a:r>
            <a:r>
              <a:rPr lang="en-IN" sz="2400" dirty="0" smtClean="0">
                <a:latin typeface="Times New Roman" pitchFamily="18" charset="0"/>
                <a:cs typeface="Times New Roman" pitchFamily="18" charset="0"/>
              </a:rPr>
              <a:t> Darshan Programme” through the eighteen regional Kendra of Doordarshan. </a:t>
            </a:r>
            <a:endParaRPr lang="en-IN" sz="2400" dirty="0" smtClean="0">
              <a:latin typeface="Times New Roman" pitchFamily="18" charset="0"/>
              <a:cs typeface="Times New Roman" pitchFamily="18" charset="0"/>
            </a:endParaRPr>
          </a:p>
          <a:p>
            <a:pPr algn="just">
              <a:buNone/>
            </a:pPr>
            <a:r>
              <a:rPr lang="en-IN"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   These </a:t>
            </a:r>
            <a:r>
              <a:rPr lang="en-IN" sz="2400" dirty="0" smtClean="0">
                <a:latin typeface="Times New Roman" pitchFamily="18" charset="0"/>
                <a:cs typeface="Times New Roman" pitchFamily="18" charset="0"/>
              </a:rPr>
              <a:t>programmes were repeated through respective regional satellite channels of Doordarshan. Besides 30 minutes, morning hour’s national agricultural programme for 6 days a week was proposed to telecast on DD National channel in the morning and 5 days in evening a week. </a:t>
            </a:r>
            <a:endParaRPr lang="en-IN" sz="2400" dirty="0" smtClean="0">
              <a:latin typeface="Times New Roman" pitchFamily="18" charset="0"/>
              <a:cs typeface="Times New Roman" pitchFamily="18" charset="0"/>
            </a:endParaRPr>
          </a:p>
          <a:p>
            <a:pPr algn="just">
              <a:buNone/>
            </a:pPr>
            <a:r>
              <a:rPr lang="en-IN" sz="24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    The </a:t>
            </a:r>
            <a:r>
              <a:rPr lang="en-IN" sz="2400" dirty="0" smtClean="0">
                <a:latin typeface="Times New Roman" pitchFamily="18" charset="0"/>
                <a:cs typeface="Times New Roman" pitchFamily="18" charset="0"/>
              </a:rPr>
              <a:t>content of </a:t>
            </a:r>
            <a:r>
              <a:rPr lang="en-IN" sz="2400" dirty="0" err="1" smtClean="0">
                <a:latin typeface="Times New Roman" pitchFamily="18" charset="0"/>
                <a:cs typeface="Times New Roman" pitchFamily="18" charset="0"/>
              </a:rPr>
              <a:t>Krishi</a:t>
            </a:r>
            <a:r>
              <a:rPr lang="en-IN" sz="2400" dirty="0" smtClean="0">
                <a:latin typeface="Times New Roman" pitchFamily="18" charset="0"/>
                <a:cs typeface="Times New Roman" pitchFamily="18" charset="0"/>
              </a:rPr>
              <a:t> Darshan Programme is creating in collaboration with the Ministry of Agriculture, the Government of India; under the Mass- media Support to Agriculture Extension Scheme. </a:t>
            </a:r>
            <a:endParaRPr lang="en-IN" sz="2400" dirty="0">
              <a:latin typeface="Times New Roman" pitchFamily="18" charset="0"/>
              <a:cs typeface="Times New Roman" pitchFamily="18" charset="0"/>
            </a:endParaRPr>
          </a:p>
        </p:txBody>
      </p:sp>
    </p:spTree>
  </p:cSld>
  <p:clrMapOvr>
    <a:masterClrMapping/>
  </p:clrMapOvr>
  <p:transition>
    <p:pull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509</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Krishi Darshan  (PPT 1) (Unit III)</vt:lpstr>
      <vt:lpstr>KRISHI DARSHAN</vt:lpstr>
      <vt:lpstr>Slide 3</vt:lpstr>
      <vt:lpstr>HISTORY OF KRISHI DARSHAN</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16</cp:revision>
  <dcterms:created xsi:type="dcterms:W3CDTF">2006-08-16T00:00:00Z</dcterms:created>
  <dcterms:modified xsi:type="dcterms:W3CDTF">2020-05-20T07:28:47Z</dcterms:modified>
</cp:coreProperties>
</file>